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1" r:id="rId8"/>
    <p:sldId id="262" r:id="rId9"/>
    <p:sldId id="264" r:id="rId10"/>
    <p:sldId id="265" r:id="rId11"/>
    <p:sldId id="263" r:id="rId12"/>
    <p:sldId id="266" r:id="rId13"/>
    <p:sldId id="267" r:id="rId14"/>
    <p:sldId id="268" r:id="rId15"/>
    <p:sldId id="269" r:id="rId16"/>
    <p:sldId id="270" r:id="rId17"/>
    <p:sldId id="271" r:id="rId18"/>
    <p:sldId id="278" r:id="rId19"/>
    <p:sldId id="272" r:id="rId20"/>
    <p:sldId id="277" r:id="rId21"/>
    <p:sldId id="273" r:id="rId22"/>
    <p:sldId id="275" r:id="rId23"/>
    <p:sldId id="279" r:id="rId24"/>
    <p:sldId id="280" r:id="rId25"/>
    <p:sldId id="276" r:id="rId26"/>
    <p:sldId id="285" r:id="rId27"/>
    <p:sldId id="284" r:id="rId28"/>
    <p:sldId id="283" r:id="rId29"/>
    <p:sldId id="282" r:id="rId30"/>
    <p:sldId id="286" r:id="rId31"/>
    <p:sldId id="287" r:id="rId32"/>
    <p:sldId id="289" r:id="rId33"/>
    <p:sldId id="290"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p:cViewPr varScale="1">
        <p:scale>
          <a:sx n="112" d="100"/>
          <a:sy n="112" d="100"/>
        </p:scale>
        <p:origin x="492" y="108"/>
      </p:cViewPr>
      <p:guideLst/>
    </p:cSldViewPr>
  </p:slideViewPr>
  <p:outlineViewPr>
    <p:cViewPr>
      <p:scale>
        <a:sx n="33" d="100"/>
        <a:sy n="33" d="100"/>
      </p:scale>
      <p:origin x="0" y="-300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379805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359864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293314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416053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260780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259819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272919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428251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186271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27454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9058A-6CF9-4A7A-85CE-B9AE765D4139}" type="datetimeFigureOut">
              <a:rPr lang="en-US" smtClean="0"/>
              <a:t>9/24/2015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338F7D-0D62-4613-85FE-B2D36BD1C090}" type="slidenum">
              <a:rPr lang="en-US" smtClean="0"/>
              <a:t>‹#›</a:t>
            </a:fld>
            <a:endParaRPr lang="en-US" dirty="0"/>
          </a:p>
        </p:txBody>
      </p:sp>
    </p:spTree>
    <p:extLst>
      <p:ext uri="{BB962C8B-B14F-4D97-AF65-F5344CB8AC3E}">
        <p14:creationId xmlns:p14="http://schemas.microsoft.com/office/powerpoint/2010/main" val="365684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9058A-6CF9-4A7A-85CE-B9AE765D4139}" type="datetimeFigureOut">
              <a:rPr lang="en-US" smtClean="0"/>
              <a:t>9/24/2015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38F7D-0D62-4613-85FE-B2D36BD1C090}" type="slidenum">
              <a:rPr lang="en-US" smtClean="0"/>
              <a:t>‹#›</a:t>
            </a:fld>
            <a:endParaRPr lang="en-US" dirty="0"/>
          </a:p>
        </p:txBody>
      </p:sp>
    </p:spTree>
    <p:extLst>
      <p:ext uri="{BB962C8B-B14F-4D97-AF65-F5344CB8AC3E}">
        <p14:creationId xmlns:p14="http://schemas.microsoft.com/office/powerpoint/2010/main" val="180016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0434" y="486033"/>
            <a:ext cx="9144000" cy="922637"/>
          </a:xfrm>
        </p:spPr>
        <p:txBody>
          <a:bodyPr/>
          <a:lstStyle/>
          <a:p>
            <a:r>
              <a:rPr lang="en-US" dirty="0" smtClean="0">
                <a:latin typeface="Arial" panose="020B0604020202020204" pitchFamily="34" charset="0"/>
              </a:rPr>
              <a:t>Discovery National Rally</a:t>
            </a:r>
            <a:endParaRPr lang="en-US" dirty="0">
              <a:latin typeface="Arial" panose="020B0604020202020204" pitchFamily="34" charset="0"/>
            </a:endParaRPr>
          </a:p>
        </p:txBody>
      </p:sp>
      <p:sp>
        <p:nvSpPr>
          <p:cNvPr id="3" name="Subtitle 2"/>
          <p:cNvSpPr>
            <a:spLocks noGrp="1"/>
          </p:cNvSpPr>
          <p:nvPr>
            <p:ph type="subTitle" idx="1"/>
          </p:nvPr>
        </p:nvSpPr>
        <p:spPr>
          <a:xfrm>
            <a:off x="518985" y="1837037"/>
            <a:ext cx="11096366" cy="4761471"/>
          </a:xfrm>
        </p:spPr>
        <p:txBody>
          <a:bodyPr>
            <a:normAutofit lnSpcReduction="10000"/>
          </a:bodyPr>
          <a:lstStyle/>
          <a:p>
            <a:r>
              <a:rPr lang="en-US" sz="3600" dirty="0" smtClean="0">
                <a:latin typeface="Arial" panose="020B0604020202020204" pitchFamily="34" charset="0"/>
              </a:rPr>
              <a:t>Amana, Iowa</a:t>
            </a:r>
          </a:p>
          <a:p>
            <a:r>
              <a:rPr lang="en-US" sz="3600" dirty="0" smtClean="0">
                <a:latin typeface="Arial" panose="020B0604020202020204" pitchFamily="34" charset="0"/>
              </a:rPr>
              <a:t>Seminar # 5 and #7</a:t>
            </a:r>
          </a:p>
          <a:p>
            <a:endParaRPr lang="en-US" sz="3600" dirty="0" smtClean="0">
              <a:latin typeface="Arial" panose="020B0604020202020204" pitchFamily="34" charset="0"/>
            </a:endParaRPr>
          </a:p>
          <a:p>
            <a:r>
              <a:rPr lang="en-US" sz="3600" dirty="0" smtClean="0">
                <a:latin typeface="Arial" panose="020B0604020202020204" pitchFamily="34" charset="0"/>
              </a:rPr>
              <a:t>September 23</a:t>
            </a:r>
            <a:r>
              <a:rPr lang="en-US" sz="3600" baseline="30000" dirty="0" smtClean="0">
                <a:latin typeface="Arial" panose="020B0604020202020204" pitchFamily="34" charset="0"/>
              </a:rPr>
              <a:t>rd</a:t>
            </a:r>
            <a:r>
              <a:rPr lang="en-US" sz="3600" dirty="0" smtClean="0">
                <a:latin typeface="Arial" panose="020B0604020202020204" pitchFamily="34" charset="0"/>
              </a:rPr>
              <a:t> and 24</a:t>
            </a:r>
            <a:r>
              <a:rPr lang="en-US" sz="3600" baseline="30000" dirty="0" smtClean="0">
                <a:latin typeface="Arial" panose="020B0604020202020204" pitchFamily="34" charset="0"/>
              </a:rPr>
              <a:t>th</a:t>
            </a:r>
            <a:r>
              <a:rPr lang="en-US" sz="3600" dirty="0" smtClean="0">
                <a:latin typeface="Arial" panose="020B0604020202020204" pitchFamily="34" charset="0"/>
              </a:rPr>
              <a:t> 2015</a:t>
            </a:r>
          </a:p>
          <a:p>
            <a:r>
              <a:rPr lang="en-US" sz="3600" dirty="0" smtClean="0">
                <a:latin typeface="Arial" panose="020B0604020202020204" pitchFamily="34" charset="0"/>
              </a:rPr>
              <a:t>Helpful Money Saving Tips for your Discovery</a:t>
            </a:r>
          </a:p>
          <a:p>
            <a:endParaRPr lang="en-US" sz="3600" dirty="0" smtClean="0">
              <a:latin typeface="Arial" panose="020B0604020202020204" pitchFamily="34" charset="0"/>
            </a:endParaRPr>
          </a:p>
          <a:p>
            <a:r>
              <a:rPr lang="en-US" sz="3600" dirty="0" smtClean="0">
                <a:latin typeface="Arial" panose="020B0604020202020204" pitchFamily="34" charset="0"/>
              </a:rPr>
              <a:t>Disclaimer: Not all “D’s” are alike – not all Tips are applicable to your coach</a:t>
            </a:r>
            <a:endParaRPr lang="en-US" sz="3600" dirty="0">
              <a:latin typeface="Arial" panose="020B0604020202020204" pitchFamily="34" charset="0"/>
            </a:endParaRPr>
          </a:p>
        </p:txBody>
      </p:sp>
      <p:sp>
        <p:nvSpPr>
          <p:cNvPr id="4" name="TextBox 3"/>
          <p:cNvSpPr txBox="1"/>
          <p:nvPr/>
        </p:nvSpPr>
        <p:spPr>
          <a:xfrm>
            <a:off x="2224217" y="3206578"/>
            <a:ext cx="934871" cy="923330"/>
          </a:xfrm>
          <a:prstGeom prst="rect">
            <a:avLst/>
          </a:prstGeom>
          <a:noFill/>
        </p:spPr>
        <p:txBody>
          <a:bodyPr wrap="none" rtlCol="0">
            <a:spAutoFit/>
          </a:bodyPr>
          <a:lstStyle/>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53498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14632" y="400479"/>
            <a:ext cx="10515600" cy="4351338"/>
          </a:xfrm>
        </p:spPr>
        <p:txBody>
          <a:bodyPr>
            <a:normAutofit fontScale="97500"/>
          </a:bodyPr>
          <a:lstStyle/>
          <a:p>
            <a:pPr marL="285750" indent="-285750"/>
            <a:r>
              <a:rPr lang="en-US" dirty="0" smtClean="0"/>
              <a:t>Tip Number 3 (cont.):</a:t>
            </a:r>
          </a:p>
          <a:p>
            <a:pPr marL="742950" lvl="1" indent="-285750"/>
            <a:r>
              <a:rPr lang="en-US" dirty="0" smtClean="0"/>
              <a:t>Installation of silver tape on both input &amp; output side of AC unit</a:t>
            </a:r>
          </a:p>
          <a:p>
            <a:endParaRPr lang="en-US" dirty="0" smtClean="0"/>
          </a:p>
          <a:p>
            <a:endParaRPr lang="en-US" dirty="0"/>
          </a:p>
          <a:p>
            <a:r>
              <a:rPr lang="en-US" dirty="0" smtClean="0"/>
              <a:t>OUTPUT </a:t>
            </a:r>
          </a:p>
          <a:p>
            <a:endParaRPr lang="en-US" dirty="0" smtClean="0"/>
          </a:p>
          <a:p>
            <a:endParaRPr lang="en-US" dirty="0"/>
          </a:p>
          <a:p>
            <a:r>
              <a:rPr lang="en-US" dirty="0" smtClean="0"/>
              <a:t>INPUT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49483" y="1288882"/>
            <a:ext cx="4852773" cy="5502876"/>
          </a:xfrm>
          <a:prstGeom prst="rect">
            <a:avLst/>
          </a:prstGeom>
        </p:spPr>
      </p:pic>
      <p:sp>
        <p:nvSpPr>
          <p:cNvPr id="6" name="Right Arrow 5"/>
          <p:cNvSpPr/>
          <p:nvPr/>
        </p:nvSpPr>
        <p:spPr>
          <a:xfrm>
            <a:off x="2356020" y="2257168"/>
            <a:ext cx="10214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2326240" y="3712938"/>
            <a:ext cx="181739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91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346" y="392241"/>
            <a:ext cx="10515600" cy="4351338"/>
          </a:xfrm>
        </p:spPr>
        <p:txBody>
          <a:bodyPr/>
          <a:lstStyle/>
          <a:p>
            <a:pPr marL="285750" indent="-285750"/>
            <a:r>
              <a:rPr lang="en-US" dirty="0" smtClean="0"/>
              <a:t>Tip Number 3 (cont.):</a:t>
            </a:r>
          </a:p>
          <a:p>
            <a:pPr marL="742950" lvl="1" indent="-285750"/>
            <a:r>
              <a:rPr lang="en-US" dirty="0" smtClean="0"/>
              <a:t>3 cent fix. Cardboard installed to divert airflow</a:t>
            </a:r>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466335"/>
            <a:ext cx="9144000" cy="4514336"/>
          </a:xfrm>
          <a:prstGeom prst="rect">
            <a:avLst/>
          </a:prstGeom>
        </p:spPr>
      </p:pic>
    </p:spTree>
    <p:extLst>
      <p:ext uri="{BB962C8B-B14F-4D97-AF65-F5344CB8AC3E}">
        <p14:creationId xmlns:p14="http://schemas.microsoft.com/office/powerpoint/2010/main" val="221675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297" y="309863"/>
            <a:ext cx="10515600" cy="4351338"/>
          </a:xfrm>
        </p:spPr>
        <p:txBody>
          <a:bodyPr/>
          <a:lstStyle/>
          <a:p>
            <a:pPr marL="285750" indent="-285750"/>
            <a:r>
              <a:rPr lang="en-US" dirty="0" smtClean="0"/>
              <a:t>Tip Number 3 (cont.):</a:t>
            </a:r>
          </a:p>
          <a:p>
            <a:pPr marL="742950" lvl="1" indent="-285750"/>
            <a:r>
              <a:rPr lang="en-US" dirty="0" smtClean="0"/>
              <a:t>3 cent fix. Cardboard installed to divert airflow</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15960" y="-471616"/>
            <a:ext cx="5572897" cy="9086336"/>
          </a:xfrm>
          <a:prstGeom prst="rect">
            <a:avLst/>
          </a:prstGeom>
        </p:spPr>
      </p:pic>
    </p:spTree>
    <p:extLst>
      <p:ext uri="{BB962C8B-B14F-4D97-AF65-F5344CB8AC3E}">
        <p14:creationId xmlns:p14="http://schemas.microsoft.com/office/powerpoint/2010/main" val="125788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010" y="359289"/>
            <a:ext cx="10515600" cy="6313359"/>
          </a:xfrm>
        </p:spPr>
        <p:txBody>
          <a:bodyPr>
            <a:normAutofit/>
          </a:bodyPr>
          <a:lstStyle/>
          <a:p>
            <a:pPr marL="285750" indent="-285750"/>
            <a:r>
              <a:rPr lang="en-US" dirty="0" smtClean="0"/>
              <a:t>Tip Number 4:</a:t>
            </a:r>
          </a:p>
          <a:p>
            <a:pPr marL="742950" lvl="1" indent="-285750"/>
            <a:r>
              <a:rPr lang="en-US" dirty="0" smtClean="0"/>
              <a:t>Installation of battery charger to toad </a:t>
            </a:r>
          </a:p>
          <a:p>
            <a:pPr marL="742950" lvl="1" indent="-285750"/>
            <a:r>
              <a:rPr lang="en-US" dirty="0" smtClean="0"/>
              <a:t>Coach has 7 wires connected to rear plug (Shown below) </a:t>
            </a:r>
          </a:p>
          <a:p>
            <a:pPr marL="742950" lvl="1" indent="-285750"/>
            <a:r>
              <a:rPr lang="en-US" dirty="0" smtClean="0"/>
              <a:t>Most harnesses have only 4 wires in harness</a:t>
            </a:r>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r>
              <a:rPr lang="en-US" dirty="0" smtClean="0"/>
              <a:t>Which 4 wires are typically already connected?</a:t>
            </a:r>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457200" lvl="1" indent="0">
              <a:buNone/>
            </a:pPr>
            <a:endParaRPr lang="en-US" dirty="0" smtClean="0"/>
          </a:p>
          <a:p>
            <a:pPr marL="457200" lvl="1" indent="0">
              <a:buNone/>
            </a:pPr>
            <a:endParaRPr lang="en-US" dirty="0"/>
          </a:p>
          <a:p>
            <a:pPr marL="457200" lvl="1" indent="0">
              <a:buNone/>
            </a:pPr>
            <a:endParaRPr lang="en-US" dirty="0"/>
          </a:p>
          <a:p>
            <a:pPr marL="742950" lvl="1" indent="-285750"/>
            <a:endParaRPr lang="en-US" dirty="0" smtClean="0"/>
          </a:p>
          <a:p>
            <a:pPr marL="742950" lvl="1" indent="-285750"/>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85968" y="683742"/>
            <a:ext cx="3451652" cy="6071286"/>
          </a:xfrm>
          <a:prstGeom prst="rect">
            <a:avLst/>
          </a:prstGeom>
        </p:spPr>
      </p:pic>
    </p:spTree>
    <p:extLst>
      <p:ext uri="{BB962C8B-B14F-4D97-AF65-F5344CB8AC3E}">
        <p14:creationId xmlns:p14="http://schemas.microsoft.com/office/powerpoint/2010/main" val="241754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919" y="194533"/>
            <a:ext cx="10515600" cy="5761424"/>
          </a:xfrm>
        </p:spPr>
        <p:txBody>
          <a:bodyPr>
            <a:normAutofit/>
          </a:bodyPr>
          <a:lstStyle/>
          <a:p>
            <a:pPr marL="285750" indent="-285750"/>
            <a:r>
              <a:rPr lang="en-US" dirty="0" smtClean="0"/>
              <a:t>Tip Number 4 (cont.):</a:t>
            </a:r>
          </a:p>
          <a:p>
            <a:pPr marL="742950" lvl="1" indent="-285750"/>
            <a:r>
              <a:rPr lang="en-US" dirty="0" smtClean="0"/>
              <a:t>4 wires typically connected are:</a:t>
            </a:r>
          </a:p>
          <a:p>
            <a:pPr marL="1200150" lvl="2" indent="-285750"/>
            <a:endParaRPr lang="en-US" dirty="0" smtClean="0"/>
          </a:p>
          <a:p>
            <a:pPr marL="1200150" lvl="2" indent="-285750"/>
            <a:endParaRPr lang="en-US" dirty="0"/>
          </a:p>
          <a:p>
            <a:pPr marL="1200150" lvl="2" indent="-285750"/>
            <a:endParaRPr lang="en-US" dirty="0" smtClean="0"/>
          </a:p>
          <a:p>
            <a:pPr marL="1200150" lvl="2" indent="-285750"/>
            <a:r>
              <a:rPr lang="en-US" dirty="0" smtClean="0"/>
              <a:t>RH stop/turn at 3 o’clock position</a:t>
            </a:r>
          </a:p>
          <a:p>
            <a:pPr marL="1200150" lvl="2" indent="-285750"/>
            <a:endParaRPr lang="en-US" dirty="0"/>
          </a:p>
          <a:p>
            <a:pPr marL="1200150" lvl="2" indent="-285750"/>
            <a:r>
              <a:rPr lang="en-US" dirty="0" smtClean="0"/>
              <a:t>LH stop/turn at 9 o’clock position</a:t>
            </a:r>
          </a:p>
          <a:p>
            <a:pPr lvl="2"/>
            <a:r>
              <a:rPr lang="en-US" dirty="0" smtClean="0"/>
              <a:t>Running Lamps at 11 o’clock position</a:t>
            </a:r>
          </a:p>
          <a:p>
            <a:pPr lvl="2"/>
            <a:endParaRPr lang="en-US" dirty="0"/>
          </a:p>
          <a:p>
            <a:pPr lvl="2"/>
            <a:r>
              <a:rPr lang="en-US" dirty="0" smtClean="0"/>
              <a:t>Backup lamps ( center position)</a:t>
            </a:r>
          </a:p>
          <a:p>
            <a:pPr lvl="2"/>
            <a:endParaRPr lang="en-US" dirty="0"/>
          </a:p>
          <a:p>
            <a:pPr lvl="2"/>
            <a:endParaRPr lang="en-US" dirty="0" smtClean="0"/>
          </a:p>
          <a:p>
            <a:pPr lvl="2"/>
            <a:endParaRPr lang="en-US" dirty="0"/>
          </a:p>
          <a:p>
            <a:pPr lvl="2"/>
            <a:r>
              <a:rPr lang="en-US" dirty="0" smtClean="0"/>
              <a:t>Which 1 or 2 wires need to be added so battery charger will work?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42760" y="269660"/>
            <a:ext cx="3707029" cy="4845394"/>
          </a:xfrm>
          <a:prstGeom prst="rect">
            <a:avLst/>
          </a:prstGeom>
        </p:spPr>
      </p:pic>
      <p:sp>
        <p:nvSpPr>
          <p:cNvPr id="6" name="Right Arrow 5"/>
          <p:cNvSpPr/>
          <p:nvPr/>
        </p:nvSpPr>
        <p:spPr>
          <a:xfrm>
            <a:off x="5528103" y="2150642"/>
            <a:ext cx="2166038" cy="362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5472457" y="2764247"/>
            <a:ext cx="788300" cy="266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5766486" y="3117146"/>
            <a:ext cx="856736" cy="279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5185893" y="3889399"/>
            <a:ext cx="2588905" cy="303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544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108" y="285148"/>
            <a:ext cx="10515600" cy="6338073"/>
          </a:xfrm>
        </p:spPr>
        <p:txBody>
          <a:bodyPr/>
          <a:lstStyle/>
          <a:p>
            <a:pPr marL="285750" indent="-285750"/>
            <a:r>
              <a:rPr lang="en-US" dirty="0" smtClean="0"/>
              <a:t>Tip Number 4 (cont.):</a:t>
            </a:r>
          </a:p>
          <a:p>
            <a:pPr marL="742950" lvl="1" indent="-285750"/>
            <a:r>
              <a:rPr lang="en-US" dirty="0" smtClean="0"/>
              <a:t>One wire needs to be added</a:t>
            </a:r>
            <a:r>
              <a:rPr lang="en-US" dirty="0"/>
              <a:t> </a:t>
            </a:r>
            <a:r>
              <a:rPr lang="en-US" dirty="0" smtClean="0"/>
              <a:t>– Power (+) at 1 o’clock position (11 o’clock on wire harness going to tow vehicle)</a:t>
            </a:r>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r>
              <a:rPr lang="en-US" dirty="0" smtClean="0"/>
              <a:t>Why only 1 wire? Why is a ground wire not needed?</a:t>
            </a:r>
          </a:p>
          <a:p>
            <a:pPr marL="742950" lvl="1" indent="-285750"/>
            <a:endParaRPr lang="en-US" dirty="0"/>
          </a:p>
          <a:p>
            <a:pPr marL="457200" lvl="1"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86912" y="882434"/>
            <a:ext cx="3492843" cy="5143500"/>
          </a:xfrm>
          <a:prstGeom prst="rect">
            <a:avLst/>
          </a:prstGeom>
        </p:spPr>
      </p:pic>
      <p:sp>
        <p:nvSpPr>
          <p:cNvPr id="5" name="Right Arrow 4"/>
          <p:cNvSpPr/>
          <p:nvPr/>
        </p:nvSpPr>
        <p:spPr>
          <a:xfrm rot="10800000">
            <a:off x="6664409" y="4193060"/>
            <a:ext cx="2881349" cy="354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700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059" y="219247"/>
            <a:ext cx="10515600" cy="6329834"/>
          </a:xfrm>
        </p:spPr>
        <p:txBody>
          <a:bodyPr/>
          <a:lstStyle/>
          <a:p>
            <a:pPr marL="285750" indent="-285750"/>
            <a:r>
              <a:rPr lang="en-US" dirty="0" smtClean="0"/>
              <a:t>Tip Number 5:</a:t>
            </a:r>
          </a:p>
          <a:p>
            <a:pPr marL="742950" lvl="1" indent="-285750"/>
            <a:r>
              <a:rPr lang="en-US" dirty="0" smtClean="0"/>
              <a:t>Use of floor “Slide out Slickers” to protect wooden floors</a:t>
            </a:r>
          </a:p>
          <a:p>
            <a:pPr marL="742950" lvl="1" indent="-285750"/>
            <a:r>
              <a:rPr lang="en-US" dirty="0" smtClean="0"/>
              <a:t>Location of slickers is important</a:t>
            </a:r>
          </a:p>
          <a:p>
            <a:pPr marL="1200150" lvl="2" indent="-285750"/>
            <a:r>
              <a:rPr lang="en-US" dirty="0" smtClean="0"/>
              <a:t>Installed where each roller is attached to slide out</a:t>
            </a:r>
          </a:p>
          <a:p>
            <a:pPr marL="742950" lvl="1" indent="-285750"/>
            <a:r>
              <a:rPr lang="en-US" dirty="0" smtClean="0"/>
              <a:t>Slicker needs to be “thinned down” to be effective</a:t>
            </a:r>
          </a:p>
          <a:p>
            <a:pPr marL="742950" lvl="1" indent="-285750"/>
            <a:r>
              <a:rPr lang="en-US" dirty="0" smtClean="0"/>
              <a:t>Cost – Approximately $45~$54 each; 2 to 4 needed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7038" y="2685534"/>
            <a:ext cx="5873578" cy="3941805"/>
          </a:xfrm>
          <a:prstGeom prst="rect">
            <a:avLst/>
          </a:prstGeom>
        </p:spPr>
      </p:pic>
    </p:spTree>
    <p:extLst>
      <p:ext uri="{BB962C8B-B14F-4D97-AF65-F5344CB8AC3E}">
        <p14:creationId xmlns:p14="http://schemas.microsoft.com/office/powerpoint/2010/main" val="408322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298" y="359289"/>
            <a:ext cx="10515600" cy="6296883"/>
          </a:xfrm>
        </p:spPr>
        <p:txBody>
          <a:bodyPr>
            <a:normAutofit lnSpcReduction="10000"/>
          </a:bodyPr>
          <a:lstStyle/>
          <a:p>
            <a:pPr marL="285750" indent="-285750"/>
            <a:r>
              <a:rPr lang="en-US" dirty="0" smtClean="0"/>
              <a:t>Tip Number 6:</a:t>
            </a:r>
          </a:p>
          <a:p>
            <a:pPr marL="742950" lvl="1" indent="-285750"/>
            <a:r>
              <a:rPr lang="en-US" dirty="0" smtClean="0"/>
              <a:t>Use of small 12v RV camera to record road in front of you while driving</a:t>
            </a:r>
          </a:p>
          <a:p>
            <a:pPr marL="742950" lvl="1" indent="-285750"/>
            <a:r>
              <a:rPr lang="en-US" dirty="0" smtClean="0"/>
              <a:t>Excellent “proof” in case of an accident</a:t>
            </a:r>
          </a:p>
          <a:p>
            <a:pPr marL="742950" lvl="1" indent="-285750"/>
            <a:r>
              <a:rPr lang="en-US" dirty="0" smtClean="0"/>
              <a:t>Very cost effective – Cost is generally around $125.00</a:t>
            </a:r>
          </a:p>
          <a:p>
            <a:pPr marL="742950" lvl="1" indent="-285750"/>
            <a:r>
              <a:rPr lang="en-US" dirty="0" smtClean="0"/>
              <a:t>Save at least this much when proof is needed for insurance purposes</a:t>
            </a:r>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r>
              <a:rPr lang="en-US" dirty="0" smtClean="0"/>
              <a:t>Road Mate Model 7202 – RoadmateDVR.com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114" y="2413686"/>
            <a:ext cx="6030097" cy="3608173"/>
          </a:xfrm>
          <a:prstGeom prst="rect">
            <a:avLst/>
          </a:prstGeom>
        </p:spPr>
      </p:pic>
    </p:spTree>
    <p:extLst>
      <p:ext uri="{BB962C8B-B14F-4D97-AF65-F5344CB8AC3E}">
        <p14:creationId xmlns:p14="http://schemas.microsoft.com/office/powerpoint/2010/main" val="191013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730" y="318101"/>
            <a:ext cx="10515600" cy="6428688"/>
          </a:xfrm>
        </p:spPr>
        <p:txBody>
          <a:bodyPr/>
          <a:lstStyle/>
          <a:p>
            <a:pPr marL="285750" indent="-285750"/>
            <a:r>
              <a:rPr lang="en-US" dirty="0"/>
              <a:t>Tip Number </a:t>
            </a:r>
            <a:r>
              <a:rPr lang="en-US" dirty="0" smtClean="0"/>
              <a:t>7:</a:t>
            </a:r>
            <a:endParaRPr lang="en-US" dirty="0"/>
          </a:p>
          <a:p>
            <a:pPr marL="742950" lvl="1" indent="-285750"/>
            <a:r>
              <a:rPr lang="en-US" dirty="0" smtClean="0"/>
              <a:t>Tire Pressure Monitoring System (TPMS)</a:t>
            </a:r>
            <a:endParaRPr lang="en-US" dirty="0"/>
          </a:p>
          <a:p>
            <a:pPr marL="742950" lvl="1" indent="-285750"/>
            <a:r>
              <a:rPr lang="en-US" dirty="0" smtClean="0"/>
              <a:t>Almost a necessity if you tow a vehicle.  </a:t>
            </a:r>
          </a:p>
          <a:p>
            <a:pPr marL="742950" lvl="1" indent="-285750"/>
            <a:r>
              <a:rPr lang="en-US" dirty="0" smtClean="0"/>
              <a:t>Can be expensive at $400+</a:t>
            </a:r>
          </a:p>
          <a:p>
            <a:pPr marL="742950" lvl="1" indent="-285750"/>
            <a:r>
              <a:rPr lang="en-US" dirty="0" smtClean="0"/>
              <a:t>Numerous systems available with many Pro’s/Con’s</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4876" y="2512541"/>
            <a:ext cx="5296929" cy="3599936"/>
          </a:xfrm>
          <a:prstGeom prst="rect">
            <a:avLst/>
          </a:prstGeom>
        </p:spPr>
      </p:pic>
    </p:spTree>
    <p:extLst>
      <p:ext uri="{BB962C8B-B14F-4D97-AF65-F5344CB8AC3E}">
        <p14:creationId xmlns:p14="http://schemas.microsoft.com/office/powerpoint/2010/main" val="3199554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395" y="334576"/>
            <a:ext cx="10515600" cy="6049748"/>
          </a:xfrm>
        </p:spPr>
        <p:txBody>
          <a:bodyPr/>
          <a:lstStyle/>
          <a:p>
            <a:pPr marL="285750" indent="-285750"/>
            <a:r>
              <a:rPr lang="en-US" dirty="0" smtClean="0"/>
              <a:t>Tip Number 8:</a:t>
            </a:r>
          </a:p>
          <a:p>
            <a:pPr marL="742950" lvl="1" indent="-285750"/>
            <a:r>
              <a:rPr lang="en-US" dirty="0" smtClean="0"/>
              <a:t>What is it, and where is it used</a:t>
            </a:r>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r>
              <a:rPr lang="en-US" dirty="0" smtClean="0"/>
              <a:t>Hint: NEVER Lubricate</a:t>
            </a:r>
          </a:p>
          <a:p>
            <a:pPr marL="742950" lvl="1" indent="-285750"/>
            <a:r>
              <a:rPr lang="en-US" dirty="0" smtClean="0"/>
              <a:t>P/N 385311462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54" y="1194486"/>
            <a:ext cx="6343135" cy="4201297"/>
          </a:xfrm>
          <a:prstGeom prst="rect">
            <a:avLst/>
          </a:prstGeom>
        </p:spPr>
      </p:pic>
    </p:spTree>
    <p:extLst>
      <p:ext uri="{BB962C8B-B14F-4D97-AF65-F5344CB8AC3E}">
        <p14:creationId xmlns:p14="http://schemas.microsoft.com/office/powerpoint/2010/main" val="71099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438" y="631138"/>
            <a:ext cx="10515600" cy="5283629"/>
          </a:xfrm>
        </p:spPr>
        <p:txBody>
          <a:bodyPr>
            <a:normAutofit lnSpcReduction="10000"/>
          </a:bodyPr>
          <a:lstStyle/>
          <a:p>
            <a:pPr marL="285750" indent="-285750"/>
            <a:r>
              <a:rPr lang="en-US" sz="2000" dirty="0">
                <a:latin typeface="Arial" panose="020B0604020202020204" pitchFamily="34" charset="0"/>
              </a:rPr>
              <a:t>Tip Number 1:</a:t>
            </a:r>
          </a:p>
          <a:p>
            <a:endParaRPr lang="en-US" sz="2000" dirty="0">
              <a:latin typeface="Arial" panose="020B0604020202020204" pitchFamily="34" charset="0"/>
            </a:endParaRPr>
          </a:p>
          <a:p>
            <a:pPr marL="742950" lvl="1" indent="-285750"/>
            <a:r>
              <a:rPr lang="en-US" dirty="0">
                <a:latin typeface="Arial" panose="020B0604020202020204" pitchFamily="34" charset="0"/>
              </a:rPr>
              <a:t>One hose is all that is needed for water into the coach.</a:t>
            </a:r>
          </a:p>
          <a:p>
            <a:pPr marL="742950" lvl="1" indent="-285750"/>
            <a:r>
              <a:rPr lang="en-US" dirty="0">
                <a:latin typeface="Arial" panose="020B0604020202020204" pitchFamily="34" charset="0"/>
              </a:rPr>
              <a:t>How many water pressure valves have you forgotten at RV parks?</a:t>
            </a:r>
          </a:p>
          <a:p>
            <a:pPr marL="742950" lvl="1" indent="-285750"/>
            <a:r>
              <a:rPr lang="en-US" dirty="0">
                <a:latin typeface="Arial" panose="020B0604020202020204" pitchFamily="34" charset="0"/>
              </a:rPr>
              <a:t>Constructed using 90 degree brass fittings and standard ¾ inch PVC pipe</a:t>
            </a:r>
          </a:p>
          <a:p>
            <a:pPr marL="742950" lvl="1" indent="-285750"/>
            <a:r>
              <a:rPr lang="en-US" dirty="0">
                <a:latin typeface="Arial" panose="020B0604020202020204" pitchFamily="34" charset="0"/>
              </a:rPr>
              <a:t>2 brass 90 degree fittings connected to black and fresh water connections</a:t>
            </a:r>
          </a:p>
          <a:p>
            <a:pPr marL="742950" lvl="1" indent="-285750"/>
            <a:r>
              <a:rPr lang="en-US" dirty="0">
                <a:latin typeface="Arial" panose="020B0604020202020204" pitchFamily="34" charset="0"/>
              </a:rPr>
              <a:t>2 valve connections for input water supplies</a:t>
            </a:r>
          </a:p>
          <a:p>
            <a:pPr marL="742950" lvl="1" indent="-285750"/>
            <a:r>
              <a:rPr lang="en-US" dirty="0">
                <a:latin typeface="Arial" panose="020B0604020202020204" pitchFamily="34" charset="0"/>
              </a:rPr>
              <a:t>1 check valve installed on black water line</a:t>
            </a:r>
          </a:p>
          <a:p>
            <a:pPr marL="742950" lvl="1" indent="-285750"/>
            <a:r>
              <a:rPr lang="en-US" dirty="0">
                <a:latin typeface="Arial" panose="020B0604020202020204" pitchFamily="34" charset="0"/>
              </a:rPr>
              <a:t>Brass adjustable water pressure PSI valve with meter installed inside coach</a:t>
            </a:r>
          </a:p>
          <a:p>
            <a:pPr marL="742950" lvl="1" indent="-285750"/>
            <a:r>
              <a:rPr lang="en-US" dirty="0">
                <a:latin typeface="Arial" panose="020B0604020202020204" pitchFamily="34" charset="0"/>
              </a:rPr>
              <a:t>4 foot flexible water hose installed as primary connection point</a:t>
            </a:r>
          </a:p>
          <a:p>
            <a:pPr marL="742950" lvl="1" indent="-285750"/>
            <a:r>
              <a:rPr lang="en-US" dirty="0">
                <a:latin typeface="Arial" panose="020B0604020202020204" pitchFamily="34" charset="0"/>
              </a:rPr>
              <a:t>Total cost – approximately $ 89.00 ($65 for pressure valve)  </a:t>
            </a:r>
          </a:p>
          <a:p>
            <a:endParaRPr lang="en-US" dirty="0"/>
          </a:p>
        </p:txBody>
      </p:sp>
    </p:spTree>
    <p:extLst>
      <p:ext uri="{BB962C8B-B14F-4D97-AF65-F5344CB8AC3E}">
        <p14:creationId xmlns:p14="http://schemas.microsoft.com/office/powerpoint/2010/main" val="151029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584" y="260435"/>
            <a:ext cx="10515600" cy="6280407"/>
          </a:xfrm>
        </p:spPr>
        <p:txBody>
          <a:bodyPr>
            <a:normAutofit/>
          </a:bodyPr>
          <a:lstStyle/>
          <a:p>
            <a:pPr marL="285750" indent="-285750"/>
            <a:r>
              <a:rPr lang="en-US" dirty="0"/>
              <a:t>Tip Number </a:t>
            </a:r>
            <a:r>
              <a:rPr lang="en-US" dirty="0" smtClean="0"/>
              <a:t>9:</a:t>
            </a:r>
            <a:endParaRPr lang="en-US" dirty="0"/>
          </a:p>
          <a:p>
            <a:pPr marL="742950" lvl="1" indent="-285750"/>
            <a:r>
              <a:rPr lang="en-US" dirty="0"/>
              <a:t>What is it, and where is it used</a:t>
            </a:r>
          </a:p>
          <a:p>
            <a:pPr lvl="1"/>
            <a:r>
              <a:rPr lang="en-US" dirty="0" smtClean="0"/>
              <a:t>Make sure you have the right part for your coach</a:t>
            </a:r>
          </a:p>
          <a:p>
            <a:pPr marL="457200" lvl="1" indent="0">
              <a:buNone/>
            </a:pPr>
            <a:endParaRPr lang="en-US" dirty="0"/>
          </a:p>
          <a:p>
            <a:pPr marL="457200" lvl="1" indent="0">
              <a:buNone/>
            </a:pP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Fits a Sealand Model 101 or 102 </a:t>
            </a:r>
          </a:p>
          <a:p>
            <a:pPr lvl="1"/>
            <a:r>
              <a:rPr lang="en-US" dirty="0" smtClean="0"/>
              <a:t>P/N 385311267</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491" y="1746422"/>
            <a:ext cx="5659395" cy="3517556"/>
          </a:xfrm>
          <a:prstGeom prst="rect">
            <a:avLst/>
          </a:prstGeom>
        </p:spPr>
      </p:pic>
    </p:spTree>
    <p:extLst>
      <p:ext uri="{BB962C8B-B14F-4D97-AF65-F5344CB8AC3E}">
        <p14:creationId xmlns:p14="http://schemas.microsoft.com/office/powerpoint/2010/main" val="393301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205" y="532285"/>
            <a:ext cx="10515600" cy="4351338"/>
          </a:xfrm>
        </p:spPr>
        <p:txBody>
          <a:bodyPr/>
          <a:lstStyle/>
          <a:p>
            <a:pPr marL="285750" indent="-285750"/>
            <a:r>
              <a:rPr lang="en-US" dirty="0" smtClean="0"/>
              <a:t>Tip Number 10:</a:t>
            </a:r>
          </a:p>
          <a:p>
            <a:pPr marL="742950" lvl="1" indent="-285750"/>
            <a:r>
              <a:rPr lang="en-US" dirty="0" smtClean="0"/>
              <a:t>You ever get locked out of your coach?</a:t>
            </a:r>
          </a:p>
          <a:p>
            <a:pPr marL="742950" lvl="1" indent="-285750"/>
            <a:r>
              <a:rPr lang="en-US" dirty="0" smtClean="0"/>
              <a:t>(Yes, it can happen – and more often than you think)</a:t>
            </a:r>
          </a:p>
          <a:p>
            <a:pPr marL="742950" lvl="1" indent="-285750"/>
            <a:r>
              <a:rPr lang="en-US" dirty="0" smtClean="0"/>
              <a:t>How many sets of master keys does Fleetwood make for the Discovery?</a:t>
            </a:r>
          </a:p>
          <a:p>
            <a:pPr marL="742950" lvl="1" indent="-285750"/>
            <a:r>
              <a:rPr lang="en-US" dirty="0" smtClean="0"/>
              <a:t>Will another Fleetwood coach key (Bounder, American Eagle, Revolution) work on a Discovery?</a:t>
            </a:r>
          </a:p>
          <a:p>
            <a:pPr marL="742950" lvl="1" indent="-285750"/>
            <a:r>
              <a:rPr lang="en-US" dirty="0" smtClean="0"/>
              <a:t>Where can you hide a key in your coach so you are never locked out?</a:t>
            </a:r>
          </a:p>
          <a:p>
            <a:pPr marL="742950" lvl="1" indent="-285750"/>
            <a:r>
              <a:rPr lang="en-US" dirty="0" smtClean="0"/>
              <a:t>How many original keys should you copy/hide? (1,2,3,4,5?)</a:t>
            </a:r>
          </a:p>
          <a:p>
            <a:pPr marL="742950" lvl="1" indent="-285750"/>
            <a:endParaRPr lang="en-US" dirty="0" smtClean="0"/>
          </a:p>
          <a:p>
            <a:pPr marL="742950" lvl="1" indent="-285750"/>
            <a:endParaRPr lang="en-US" dirty="0" smtClean="0"/>
          </a:p>
          <a:p>
            <a:pPr marL="742950" lvl="1" indent="-285750"/>
            <a:endParaRPr lang="en-US" dirty="0"/>
          </a:p>
        </p:txBody>
      </p:sp>
    </p:spTree>
    <p:extLst>
      <p:ext uri="{BB962C8B-B14F-4D97-AF65-F5344CB8AC3E}">
        <p14:creationId xmlns:p14="http://schemas.microsoft.com/office/powerpoint/2010/main" val="51604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303" y="474619"/>
            <a:ext cx="10515600" cy="6272169"/>
          </a:xfrm>
        </p:spPr>
        <p:txBody>
          <a:bodyPr/>
          <a:lstStyle/>
          <a:p>
            <a:pPr marL="285750" indent="-285750"/>
            <a:r>
              <a:rPr lang="en-US" dirty="0" smtClean="0"/>
              <a:t>Tip Number 11:</a:t>
            </a:r>
          </a:p>
          <a:p>
            <a:pPr marL="742950" lvl="1" indent="-285750"/>
            <a:r>
              <a:rPr lang="en-US" dirty="0" smtClean="0"/>
              <a:t>Stop rattling noise when driving down the road</a:t>
            </a:r>
          </a:p>
          <a:p>
            <a:pPr marL="742950" lvl="1" indent="-285750"/>
            <a:r>
              <a:rPr lang="en-US" dirty="0" smtClean="0"/>
              <a:t>Sound appears to be coming from somewhere near the front door</a:t>
            </a:r>
          </a:p>
          <a:p>
            <a:pPr marL="742950" lvl="1" indent="-285750"/>
            <a:r>
              <a:rPr lang="en-US" dirty="0"/>
              <a:t>1</a:t>
            </a:r>
            <a:r>
              <a:rPr lang="en-US" dirty="0" smtClean="0"/>
              <a:t> suggestion – add electrical tape to door latch</a:t>
            </a:r>
            <a:endParaRPr lang="en-US" dirty="0"/>
          </a:p>
          <a:p>
            <a:pPr marL="742950" lvl="1" indent="-285750"/>
            <a:r>
              <a:rPr lang="en-US" dirty="0" smtClean="0"/>
              <a:t>Another – Velcro heavy plastic door to main door –check screws/insulation</a:t>
            </a:r>
          </a:p>
          <a:p>
            <a:pPr marL="742950" lvl="1" indent="-285750"/>
            <a:endParaRPr lang="en-US" dirty="0" smtClean="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171568"/>
            <a:ext cx="3921212" cy="3241588"/>
          </a:xfrm>
          <a:prstGeom prst="rect">
            <a:avLst/>
          </a:prstGeom>
        </p:spPr>
      </p:pic>
    </p:spTree>
    <p:extLst>
      <p:ext uri="{BB962C8B-B14F-4D97-AF65-F5344CB8AC3E}">
        <p14:creationId xmlns:p14="http://schemas.microsoft.com/office/powerpoint/2010/main" val="673899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535" y="351052"/>
            <a:ext cx="10515600" cy="6346309"/>
          </a:xfrm>
        </p:spPr>
        <p:txBody>
          <a:bodyPr/>
          <a:lstStyle/>
          <a:p>
            <a:pPr marL="285750" indent="-285750"/>
            <a:r>
              <a:rPr lang="en-US" dirty="0"/>
              <a:t>Tip Number </a:t>
            </a:r>
            <a:r>
              <a:rPr lang="en-US" dirty="0" smtClean="0"/>
              <a:t>12:</a:t>
            </a:r>
            <a:endParaRPr lang="en-US" dirty="0"/>
          </a:p>
          <a:p>
            <a:pPr marL="742950" lvl="1" indent="-285750"/>
            <a:r>
              <a:rPr lang="en-US" dirty="0" smtClean="0"/>
              <a:t>What is it, and where is it used?</a:t>
            </a:r>
          </a:p>
          <a:p>
            <a:pPr marL="742950" lvl="1" indent="-285750"/>
            <a:r>
              <a:rPr lang="en-US" dirty="0" smtClean="0"/>
              <a:t>Can be expensive at $300+</a:t>
            </a:r>
          </a:p>
          <a:p>
            <a:pPr marL="742950" lvl="1" indent="-285750"/>
            <a:r>
              <a:rPr lang="en-US" dirty="0" smtClean="0"/>
              <a:t>Possible to fix if clogged</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4302" y="2257167"/>
            <a:ext cx="5519351" cy="4242487"/>
          </a:xfrm>
          <a:prstGeom prst="rect">
            <a:avLst/>
          </a:prstGeom>
        </p:spPr>
      </p:pic>
    </p:spTree>
    <p:extLst>
      <p:ext uri="{BB962C8B-B14F-4D97-AF65-F5344CB8AC3E}">
        <p14:creationId xmlns:p14="http://schemas.microsoft.com/office/powerpoint/2010/main" val="349249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206" y="359290"/>
            <a:ext cx="10515600" cy="6329834"/>
          </a:xfrm>
        </p:spPr>
        <p:txBody>
          <a:bodyPr/>
          <a:lstStyle/>
          <a:p>
            <a:pPr marL="285750" indent="-285750"/>
            <a:r>
              <a:rPr lang="en-US" dirty="0"/>
              <a:t>Tip Number </a:t>
            </a:r>
            <a:r>
              <a:rPr lang="en-US" dirty="0" smtClean="0"/>
              <a:t>13:</a:t>
            </a:r>
            <a:endParaRPr lang="en-US" dirty="0"/>
          </a:p>
          <a:p>
            <a:pPr marL="742950" lvl="1" indent="-285750"/>
            <a:r>
              <a:rPr lang="en-US" dirty="0"/>
              <a:t>What is it, and where is it used?</a:t>
            </a:r>
          </a:p>
          <a:p>
            <a:pPr marL="742950" lvl="1" indent="-285750"/>
            <a:r>
              <a:rPr lang="en-US" dirty="0" smtClean="0"/>
              <a:t>Can be used in two different locations, for two different parts of the coach</a:t>
            </a:r>
            <a:endParaRPr lang="en-US" dirty="0"/>
          </a:p>
          <a:p>
            <a:pPr marL="742950" lvl="1" indent="-285750"/>
            <a:r>
              <a:rPr lang="en-US" dirty="0" smtClean="0"/>
              <a:t>Can be expensive at $6.03 each – 2 or 4 needed at each location</a:t>
            </a:r>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742950" lvl="1" indent="-285750"/>
            <a:r>
              <a:rPr lang="en-US" dirty="0" smtClean="0"/>
              <a:t>Nuts and lock washers not included in price</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9719" y="2183027"/>
            <a:ext cx="5684108" cy="3641124"/>
          </a:xfrm>
          <a:prstGeom prst="rect">
            <a:avLst/>
          </a:prstGeom>
        </p:spPr>
      </p:pic>
    </p:spTree>
    <p:extLst>
      <p:ext uri="{BB962C8B-B14F-4D97-AF65-F5344CB8AC3E}">
        <p14:creationId xmlns:p14="http://schemas.microsoft.com/office/powerpoint/2010/main" val="259915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778" y="400479"/>
            <a:ext cx="10515600" cy="6272170"/>
          </a:xfrm>
        </p:spPr>
        <p:txBody>
          <a:bodyPr/>
          <a:lstStyle/>
          <a:p>
            <a:pPr marL="285750" indent="-285750"/>
            <a:r>
              <a:rPr lang="en-US" dirty="0" smtClean="0"/>
              <a:t>Tip Number 14:</a:t>
            </a:r>
          </a:p>
          <a:p>
            <a:pPr marL="742950" lvl="1" indent="-285750"/>
            <a:r>
              <a:rPr lang="en-US" dirty="0" smtClean="0"/>
              <a:t>What is it, where is it used, and WHY would you NEVER/EVER want to replace it unless it is totally inoperative?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6151" y="2018269"/>
            <a:ext cx="5519351" cy="4349580"/>
          </a:xfrm>
          <a:prstGeom prst="rect">
            <a:avLst/>
          </a:prstGeom>
        </p:spPr>
      </p:pic>
    </p:spTree>
    <p:extLst>
      <p:ext uri="{BB962C8B-B14F-4D97-AF65-F5344CB8AC3E}">
        <p14:creationId xmlns:p14="http://schemas.microsoft.com/office/powerpoint/2010/main" val="1712157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80535" y="556998"/>
            <a:ext cx="10515600" cy="4351338"/>
          </a:xfrm>
        </p:spPr>
        <p:txBody>
          <a:bodyPr>
            <a:normAutofit fontScale="97500"/>
          </a:bodyPr>
          <a:lstStyle/>
          <a:p>
            <a:pPr marL="285750" indent="-285750"/>
            <a:r>
              <a:rPr lang="en-US" dirty="0"/>
              <a:t>Tip Number 15:</a:t>
            </a:r>
          </a:p>
          <a:p>
            <a:pPr marL="742950" lvl="1" indent="-285750"/>
            <a:r>
              <a:rPr lang="en-US" dirty="0"/>
              <a:t>Weep hole covers – Don’t tape over them </a:t>
            </a:r>
          </a:p>
          <a:p>
            <a:endParaRPr lang="en-US" dirty="0"/>
          </a:p>
        </p:txBody>
      </p:sp>
    </p:spTree>
    <p:extLst>
      <p:ext uri="{BB962C8B-B14F-4D97-AF65-F5344CB8AC3E}">
        <p14:creationId xmlns:p14="http://schemas.microsoft.com/office/powerpoint/2010/main" val="108057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730" y="565236"/>
            <a:ext cx="10515600" cy="4351338"/>
          </a:xfrm>
        </p:spPr>
        <p:txBody>
          <a:bodyPr/>
          <a:lstStyle/>
          <a:p>
            <a:pPr marL="285750" indent="-285750"/>
            <a:r>
              <a:rPr lang="en-US" dirty="0"/>
              <a:t>Tip Number 15:</a:t>
            </a:r>
          </a:p>
          <a:p>
            <a:pPr marL="742950" lvl="1" indent="-285750"/>
            <a:r>
              <a:rPr lang="en-US" dirty="0"/>
              <a:t>Weep hole covers – Don’t tape over them </a:t>
            </a:r>
          </a:p>
          <a:p>
            <a:r>
              <a:rPr lang="en-US" dirty="0" smtClean="0"/>
              <a:t>Tip </a:t>
            </a:r>
            <a:r>
              <a:rPr lang="en-US" dirty="0"/>
              <a:t>Number 16:</a:t>
            </a:r>
          </a:p>
          <a:p>
            <a:pPr lvl="1"/>
            <a:r>
              <a:rPr lang="en-US" dirty="0"/>
              <a:t>Contrary to what people think or say, 2-12 volt batteries are NOT better than 4-6 volt deep cycle batteries. </a:t>
            </a:r>
          </a:p>
          <a:p>
            <a:endParaRPr lang="en-US" dirty="0"/>
          </a:p>
        </p:txBody>
      </p:sp>
    </p:spTree>
    <p:extLst>
      <p:ext uri="{BB962C8B-B14F-4D97-AF65-F5344CB8AC3E}">
        <p14:creationId xmlns:p14="http://schemas.microsoft.com/office/powerpoint/2010/main" val="3268750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297" y="441668"/>
            <a:ext cx="10515600" cy="4351338"/>
          </a:xfrm>
        </p:spPr>
        <p:txBody>
          <a:bodyPr/>
          <a:lstStyle/>
          <a:p>
            <a:pPr marL="285750" indent="-285750"/>
            <a:r>
              <a:rPr lang="en-US" dirty="0"/>
              <a:t>Tip Number 15:</a:t>
            </a:r>
          </a:p>
          <a:p>
            <a:pPr marL="742950" lvl="1" indent="-285750"/>
            <a:r>
              <a:rPr lang="en-US" dirty="0"/>
              <a:t>Weep hole covers – Don’t tape over them </a:t>
            </a:r>
          </a:p>
          <a:p>
            <a:r>
              <a:rPr lang="en-US" dirty="0"/>
              <a:t>Tip Number 16:</a:t>
            </a:r>
          </a:p>
          <a:p>
            <a:pPr lvl="1"/>
            <a:r>
              <a:rPr lang="en-US" dirty="0"/>
              <a:t>Contrary to what people think or say, 2-12 volt batteries are NOT better than 4-6 volt deep cycle batteries. </a:t>
            </a:r>
          </a:p>
          <a:p>
            <a:r>
              <a:rPr lang="en-US" dirty="0"/>
              <a:t>Tip Number 17:</a:t>
            </a:r>
          </a:p>
          <a:p>
            <a:pPr lvl="1"/>
            <a:r>
              <a:rPr lang="en-US" dirty="0"/>
              <a:t>Do not use the spotlight to shine on your flag at night – Why?</a:t>
            </a:r>
          </a:p>
          <a:p>
            <a:endParaRPr lang="en-US" dirty="0"/>
          </a:p>
        </p:txBody>
      </p:sp>
    </p:spTree>
    <p:extLst>
      <p:ext uri="{BB962C8B-B14F-4D97-AF65-F5344CB8AC3E}">
        <p14:creationId xmlns:p14="http://schemas.microsoft.com/office/powerpoint/2010/main" val="2585494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919" y="548759"/>
            <a:ext cx="10515600" cy="5144117"/>
          </a:xfrm>
        </p:spPr>
        <p:txBody>
          <a:bodyPr/>
          <a:lstStyle/>
          <a:p>
            <a:pPr marL="285750" indent="-285750"/>
            <a:r>
              <a:rPr lang="en-US" dirty="0"/>
              <a:t>Tip Number </a:t>
            </a:r>
            <a:r>
              <a:rPr lang="en-US" dirty="0" smtClean="0"/>
              <a:t>15:</a:t>
            </a:r>
            <a:endParaRPr lang="en-US" dirty="0"/>
          </a:p>
          <a:p>
            <a:pPr marL="742950" lvl="1" indent="-285750"/>
            <a:r>
              <a:rPr lang="en-US" dirty="0" smtClean="0"/>
              <a:t>Weep hole covers – Don’t tape over them </a:t>
            </a:r>
            <a:endParaRPr lang="en-US" dirty="0"/>
          </a:p>
          <a:p>
            <a:r>
              <a:rPr lang="en-US" dirty="0"/>
              <a:t>Tip Number </a:t>
            </a:r>
            <a:r>
              <a:rPr lang="en-US" dirty="0" smtClean="0"/>
              <a:t>16:</a:t>
            </a:r>
          </a:p>
          <a:p>
            <a:pPr lvl="1"/>
            <a:r>
              <a:rPr lang="en-US" dirty="0" smtClean="0"/>
              <a:t>Contrary to what people think or say, 2-12 volt batteries are NOT better than 4-6 volt deep cycle batteries. </a:t>
            </a:r>
          </a:p>
          <a:p>
            <a:r>
              <a:rPr lang="en-US" dirty="0" smtClean="0"/>
              <a:t>Tip Number 17:</a:t>
            </a:r>
          </a:p>
          <a:p>
            <a:pPr lvl="1"/>
            <a:r>
              <a:rPr lang="en-US" dirty="0" smtClean="0"/>
              <a:t>Do not use the spotlight to shine on your flag at night – Why?</a:t>
            </a:r>
            <a:endParaRPr lang="en-US" dirty="0"/>
          </a:p>
          <a:p>
            <a:r>
              <a:rPr lang="en-US" dirty="0" smtClean="0"/>
              <a:t>Tip Number 18:</a:t>
            </a:r>
          </a:p>
          <a:p>
            <a:pPr lvl="1"/>
            <a:r>
              <a:rPr lang="en-US" dirty="0" smtClean="0"/>
              <a:t>Entry step motor – keep a spare pinion pin and cotter pin beware if you have to replace the motor or gear box. Mounting bolts not secured</a:t>
            </a:r>
          </a:p>
          <a:p>
            <a:pPr lvl="1"/>
            <a:endParaRPr lang="en-US" dirty="0"/>
          </a:p>
        </p:txBody>
      </p:sp>
    </p:spTree>
    <p:extLst>
      <p:ext uri="{BB962C8B-B14F-4D97-AF65-F5344CB8AC3E}">
        <p14:creationId xmlns:p14="http://schemas.microsoft.com/office/powerpoint/2010/main" val="240982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7038" y="840259"/>
            <a:ext cx="8806248" cy="5807676"/>
          </a:xfrm>
          <a:prstGeom prst="rect">
            <a:avLst/>
          </a:prstGeom>
        </p:spPr>
      </p:pic>
    </p:spTree>
    <p:extLst>
      <p:ext uri="{BB962C8B-B14F-4D97-AF65-F5344CB8AC3E}">
        <p14:creationId xmlns:p14="http://schemas.microsoft.com/office/powerpoint/2010/main" val="25223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2748"/>
            <a:ext cx="10515600" cy="6212792"/>
          </a:xfrm>
        </p:spPr>
        <p:txBody>
          <a:bodyPr>
            <a:normAutofit/>
          </a:bodyPr>
          <a:lstStyle/>
          <a:p>
            <a:pPr marL="285750" indent="-285750"/>
            <a:r>
              <a:rPr lang="en-US" dirty="0"/>
              <a:t>Tip Number 15:</a:t>
            </a:r>
          </a:p>
          <a:p>
            <a:pPr marL="742950" lvl="1" indent="-285750"/>
            <a:r>
              <a:rPr lang="en-US" dirty="0"/>
              <a:t>Weep hole covers – Don’t tape over them </a:t>
            </a:r>
          </a:p>
          <a:p>
            <a:r>
              <a:rPr lang="en-US" dirty="0"/>
              <a:t>Tip Number 16:</a:t>
            </a:r>
          </a:p>
          <a:p>
            <a:pPr lvl="1"/>
            <a:r>
              <a:rPr lang="en-US" dirty="0"/>
              <a:t>Contrary to what people think or say, 2-12 volt batteries are NOT better than 4-6 volt deep cycle batteries. </a:t>
            </a:r>
          </a:p>
          <a:p>
            <a:r>
              <a:rPr lang="en-US" dirty="0"/>
              <a:t>Tip Number 17:</a:t>
            </a:r>
          </a:p>
          <a:p>
            <a:pPr lvl="1"/>
            <a:r>
              <a:rPr lang="en-US" dirty="0"/>
              <a:t>Do not use the spotlight to shine on your flag at night – Why?</a:t>
            </a:r>
          </a:p>
          <a:p>
            <a:r>
              <a:rPr lang="en-US" dirty="0"/>
              <a:t>Tip Number 18:</a:t>
            </a:r>
          </a:p>
          <a:p>
            <a:pPr lvl="1"/>
            <a:r>
              <a:rPr lang="en-US" dirty="0"/>
              <a:t>Entry step motor – keep a spare pinion pin and cotter </a:t>
            </a:r>
            <a:r>
              <a:rPr lang="en-US" dirty="0" smtClean="0"/>
              <a:t>pin. Beware </a:t>
            </a:r>
            <a:r>
              <a:rPr lang="en-US" dirty="0"/>
              <a:t>if you have to replace the motor or gear box. Mounting bolts not </a:t>
            </a:r>
            <a:r>
              <a:rPr lang="en-US" dirty="0" smtClean="0"/>
              <a:t>secured to frame</a:t>
            </a:r>
            <a:endParaRPr lang="en-US" dirty="0"/>
          </a:p>
          <a:p>
            <a:r>
              <a:rPr lang="en-US" dirty="0" smtClean="0"/>
              <a:t>Tip Number 19: </a:t>
            </a:r>
          </a:p>
          <a:p>
            <a:pPr lvl="1"/>
            <a:r>
              <a:rPr lang="en-US" dirty="0"/>
              <a:t>3</a:t>
            </a:r>
            <a:r>
              <a:rPr lang="en-US" dirty="0" smtClean="0"/>
              <a:t>00 </a:t>
            </a:r>
            <a:r>
              <a:rPr lang="en-US" dirty="0" smtClean="0"/>
              <a:t>amp fuse inline between batteries and coach circuits. Rarely bad, but impossible to find locally</a:t>
            </a:r>
          </a:p>
        </p:txBody>
      </p:sp>
    </p:spTree>
    <p:extLst>
      <p:ext uri="{BB962C8B-B14F-4D97-AF65-F5344CB8AC3E}">
        <p14:creationId xmlns:p14="http://schemas.microsoft.com/office/powerpoint/2010/main" val="1737306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46" y="543756"/>
            <a:ext cx="10515600" cy="4351338"/>
          </a:xfrm>
        </p:spPr>
        <p:txBody>
          <a:bodyPr/>
          <a:lstStyle/>
          <a:p>
            <a:r>
              <a:rPr lang="en-US" dirty="0" smtClean="0"/>
              <a:t>Tip Number 20:</a:t>
            </a:r>
          </a:p>
          <a:p>
            <a:pPr lvl="1"/>
            <a:r>
              <a:rPr lang="en-US" dirty="0" smtClean="0"/>
              <a:t>Trico Heavy duty metal twin screw adapter for windshield wipers </a:t>
            </a:r>
          </a:p>
          <a:p>
            <a:pPr lvl="1"/>
            <a:r>
              <a:rPr lang="en-US" dirty="0" smtClean="0"/>
              <a:t>Part number B98999-146  </a:t>
            </a:r>
            <a:endParaRPr lang="en-US" dirty="0"/>
          </a:p>
          <a:p>
            <a:pPr marL="457200" lvl="1" indent="0">
              <a:buNone/>
            </a:pPr>
            <a:endParaRPr lang="en-US"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979376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42" y="586485"/>
            <a:ext cx="10515600" cy="4351338"/>
          </a:xfrm>
        </p:spPr>
        <p:txBody>
          <a:bodyPr/>
          <a:lstStyle/>
          <a:p>
            <a:r>
              <a:rPr lang="en-US" dirty="0"/>
              <a:t>Tip Number 20:</a:t>
            </a:r>
          </a:p>
          <a:p>
            <a:pPr lvl="1"/>
            <a:r>
              <a:rPr lang="en-US" dirty="0"/>
              <a:t>Trico Heavy duty metal twin screw adapter for windshield wipers </a:t>
            </a:r>
          </a:p>
          <a:p>
            <a:pPr lvl="1"/>
            <a:r>
              <a:rPr lang="en-US" dirty="0"/>
              <a:t>Part number B98999-146  </a:t>
            </a:r>
          </a:p>
          <a:p>
            <a:pPr marL="457200" lvl="1" indent="0">
              <a:buNone/>
            </a:pPr>
            <a:endParaRPr lang="en-US" dirty="0"/>
          </a:p>
          <a:p>
            <a:r>
              <a:rPr lang="en-US" dirty="0"/>
              <a:t>Tip Number 21:</a:t>
            </a:r>
          </a:p>
          <a:p>
            <a:pPr lvl="1"/>
            <a:r>
              <a:rPr lang="en-US" dirty="0"/>
              <a:t>Drawer latches</a:t>
            </a:r>
          </a:p>
          <a:p>
            <a:pPr lvl="1"/>
            <a:r>
              <a:rPr lang="en-US" dirty="0"/>
              <a:t>Three sizes – Small drawer, 5 pound pull and 10 pound </a:t>
            </a:r>
            <a:r>
              <a:rPr lang="en-US" dirty="0" smtClean="0"/>
              <a:t>pull. </a:t>
            </a:r>
          </a:p>
          <a:p>
            <a:pPr lvl="1"/>
            <a:r>
              <a:rPr lang="en-US" dirty="0" smtClean="0"/>
              <a:t>Contact Southco.com </a:t>
            </a:r>
            <a:endParaRPr lang="en-US" dirty="0"/>
          </a:p>
          <a:p>
            <a:endParaRPr lang="en-US" dirty="0"/>
          </a:p>
        </p:txBody>
      </p:sp>
    </p:spTree>
    <p:extLst>
      <p:ext uri="{BB962C8B-B14F-4D97-AF65-F5344CB8AC3E}">
        <p14:creationId xmlns:p14="http://schemas.microsoft.com/office/powerpoint/2010/main" val="63329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654" y="586485"/>
            <a:ext cx="10515600" cy="4351338"/>
          </a:xfrm>
        </p:spPr>
        <p:txBody>
          <a:bodyPr>
            <a:normAutofit fontScale="85000" lnSpcReduction="20000"/>
          </a:bodyPr>
          <a:lstStyle/>
          <a:p>
            <a:r>
              <a:rPr lang="en-US" dirty="0"/>
              <a:t>Tip Number 20:</a:t>
            </a:r>
          </a:p>
          <a:p>
            <a:pPr lvl="1"/>
            <a:r>
              <a:rPr lang="en-US" dirty="0"/>
              <a:t>Trico Heavy duty metal twin screw adapter for windshield wipers </a:t>
            </a:r>
          </a:p>
          <a:p>
            <a:pPr lvl="1"/>
            <a:r>
              <a:rPr lang="en-US" dirty="0"/>
              <a:t>Part number B98999-146  </a:t>
            </a:r>
          </a:p>
          <a:p>
            <a:pPr marL="457200" lvl="1" indent="0">
              <a:buNone/>
            </a:pPr>
            <a:endParaRPr lang="en-US" dirty="0"/>
          </a:p>
          <a:p>
            <a:r>
              <a:rPr lang="en-US" dirty="0"/>
              <a:t>Tip Number 21:</a:t>
            </a:r>
          </a:p>
          <a:p>
            <a:pPr lvl="1"/>
            <a:r>
              <a:rPr lang="en-US" dirty="0"/>
              <a:t>Drawer latches</a:t>
            </a:r>
          </a:p>
          <a:p>
            <a:pPr lvl="1"/>
            <a:r>
              <a:rPr lang="en-US" dirty="0"/>
              <a:t>Three sizes – Small drawer, 5 pound pull and 10 pound pull. </a:t>
            </a:r>
          </a:p>
          <a:p>
            <a:pPr lvl="1"/>
            <a:r>
              <a:rPr lang="en-US" dirty="0"/>
              <a:t>Contact Southco.com </a:t>
            </a:r>
            <a:endParaRPr lang="en-US" dirty="0" smtClean="0"/>
          </a:p>
          <a:p>
            <a:pPr marL="457200" lvl="1" indent="0">
              <a:buNone/>
            </a:pPr>
            <a:endParaRPr lang="en-US" dirty="0"/>
          </a:p>
          <a:p>
            <a:r>
              <a:rPr lang="en-US" dirty="0"/>
              <a:t>Tip Number </a:t>
            </a:r>
            <a:r>
              <a:rPr lang="en-US" dirty="0" smtClean="0"/>
              <a:t>22:</a:t>
            </a:r>
          </a:p>
          <a:p>
            <a:pPr lvl="1"/>
            <a:r>
              <a:rPr lang="en-US" dirty="0" smtClean="0"/>
              <a:t>Hard to find cabinet handles, LED Grab bars, Plastic vent covers, Light fixtures, wall sconces, dashboard switches, etc. Contact Ickes RV Surplus Supply, Inc. 701 West Huntington St. Montpelier, In. (765) 728-5668</a:t>
            </a:r>
          </a:p>
          <a:p>
            <a:pPr marL="0" indent="0">
              <a:buNone/>
            </a:pPr>
            <a:r>
              <a:rPr lang="en-US" dirty="0"/>
              <a:t>	</a:t>
            </a:r>
          </a:p>
          <a:p>
            <a:endParaRPr lang="en-US" dirty="0"/>
          </a:p>
        </p:txBody>
      </p:sp>
    </p:spTree>
    <p:extLst>
      <p:ext uri="{BB962C8B-B14F-4D97-AF65-F5344CB8AC3E}">
        <p14:creationId xmlns:p14="http://schemas.microsoft.com/office/powerpoint/2010/main" val="668993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0066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9902" y="911225"/>
            <a:ext cx="9772135" cy="4351338"/>
          </a:xfrm>
        </p:spPr>
        <p:txBody>
          <a:bodyPr/>
          <a:lstStyle/>
          <a:p>
            <a:pPr marL="285750" indent="-285750"/>
            <a:r>
              <a:rPr lang="en-US" dirty="0" smtClean="0"/>
              <a:t>Tip Number 1 (cont.):</a:t>
            </a:r>
          </a:p>
          <a:p>
            <a:pPr marL="742950" lvl="1" indent="-285750"/>
            <a:r>
              <a:rPr lang="en-US" dirty="0" smtClean="0"/>
              <a:t>Parts needed:</a:t>
            </a:r>
          </a:p>
          <a:p>
            <a:pPr marL="1200150" lvl="2" indent="-285750"/>
            <a:r>
              <a:rPr lang="en-US" dirty="0" smtClean="0">
                <a:latin typeface="Arial" panose="020B0604020202020204" pitchFamily="34" charset="0"/>
              </a:rPr>
              <a:t>2 – 90 degree threaded brass connectors</a:t>
            </a:r>
          </a:p>
          <a:p>
            <a:pPr marL="1200150" lvl="2" indent="-285750"/>
            <a:r>
              <a:rPr lang="en-US" dirty="0">
                <a:latin typeface="Arial" panose="020B0604020202020204" pitchFamily="34" charset="0"/>
              </a:rPr>
              <a:t>3</a:t>
            </a:r>
            <a:r>
              <a:rPr lang="en-US" dirty="0" smtClean="0">
                <a:latin typeface="Arial" panose="020B0604020202020204" pitchFamily="34" charset="0"/>
              </a:rPr>
              <a:t> - ¾ inch male threaded to smooth connectors</a:t>
            </a:r>
          </a:p>
          <a:p>
            <a:pPr marL="1200150" lvl="2" indent="-285750"/>
            <a:r>
              <a:rPr lang="en-US" dirty="0" smtClean="0">
                <a:latin typeface="Arial" panose="020B0604020202020204" pitchFamily="34" charset="0"/>
              </a:rPr>
              <a:t>4 - ¾ inch PVC pipes – 3 inches long (smooth on both ends)</a:t>
            </a:r>
          </a:p>
          <a:p>
            <a:pPr marL="1200150" lvl="2" indent="-285750"/>
            <a:r>
              <a:rPr lang="en-US" dirty="0" smtClean="0">
                <a:latin typeface="Arial" panose="020B0604020202020204" pitchFamily="34" charset="0"/>
              </a:rPr>
              <a:t>2 – ¾ inch PVC valves (smooth)</a:t>
            </a:r>
          </a:p>
          <a:p>
            <a:pPr marL="1200150" lvl="2" indent="-285750"/>
            <a:r>
              <a:rPr lang="en-US" dirty="0" smtClean="0">
                <a:latin typeface="Arial" panose="020B0604020202020204" pitchFamily="34" charset="0"/>
              </a:rPr>
              <a:t>1 – ¾ inch check valve (smooth)</a:t>
            </a:r>
          </a:p>
          <a:p>
            <a:pPr marL="1200150" lvl="2" indent="-285750"/>
            <a:r>
              <a:rPr lang="en-US" dirty="0" smtClean="0">
                <a:latin typeface="Arial" panose="020B0604020202020204" pitchFamily="34" charset="0"/>
              </a:rPr>
              <a:t>1 – ¾ inch PVC T connector (smooth)</a:t>
            </a:r>
          </a:p>
          <a:p>
            <a:pPr marL="1200150" lvl="2" indent="-285750"/>
            <a:r>
              <a:rPr lang="en-US" dirty="0">
                <a:latin typeface="Arial" panose="020B0604020202020204" pitchFamily="34" charset="0"/>
              </a:rPr>
              <a:t>2</a:t>
            </a:r>
            <a:r>
              <a:rPr lang="en-US" dirty="0" smtClean="0">
                <a:latin typeface="Arial" panose="020B0604020202020204" pitchFamily="34" charset="0"/>
              </a:rPr>
              <a:t> – ¾ inch PVC 90 degree pipe (smooth)</a:t>
            </a:r>
          </a:p>
          <a:p>
            <a:pPr marL="1200150" lvl="2" indent="-285750"/>
            <a:r>
              <a:rPr lang="en-US" dirty="0" smtClean="0">
                <a:latin typeface="Arial" panose="020B0604020202020204" pitchFamily="34" charset="0"/>
              </a:rPr>
              <a:t>2 - ¾ inch PVC pipe – each approx. 1 foot long</a:t>
            </a:r>
          </a:p>
          <a:p>
            <a:pPr marL="1200150" lvl="2" indent="-285750"/>
            <a:r>
              <a:rPr lang="en-US" dirty="0" smtClean="0">
                <a:latin typeface="Arial" panose="020B0604020202020204" pitchFamily="34" charset="0"/>
              </a:rPr>
              <a:t>1 – ¾ inch PVC pipe extension </a:t>
            </a:r>
          </a:p>
          <a:p>
            <a:pPr marL="1200150" lvl="2" indent="-285750"/>
            <a:r>
              <a:rPr lang="en-US" dirty="0" smtClean="0">
                <a:latin typeface="Arial" panose="020B0604020202020204" pitchFamily="34" charset="0"/>
              </a:rPr>
              <a:t>1 –    Brass adjustable PSI water pressure valve with meter </a:t>
            </a:r>
          </a:p>
          <a:p>
            <a:pPr marL="1200150" lvl="2" indent="-285750"/>
            <a:endParaRPr lang="en-US" dirty="0" smtClean="0"/>
          </a:p>
          <a:p>
            <a:pPr marL="914400" lvl="2" indent="0">
              <a:buNone/>
            </a:pPr>
            <a:endParaRPr lang="en-US" dirty="0" smtClean="0"/>
          </a:p>
          <a:p>
            <a:pPr marL="457200" lvl="1" indent="0">
              <a:buNone/>
            </a:pPr>
            <a:endParaRPr lang="en-US" sz="1800" dirty="0" smtClean="0"/>
          </a:p>
          <a:p>
            <a:endParaRPr lang="en-US" dirty="0"/>
          </a:p>
        </p:txBody>
      </p:sp>
    </p:spTree>
    <p:extLst>
      <p:ext uri="{BB962C8B-B14F-4D97-AF65-F5344CB8AC3E}">
        <p14:creationId xmlns:p14="http://schemas.microsoft.com/office/powerpoint/2010/main" val="84375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0746"/>
            <a:ext cx="10515600" cy="5666217"/>
          </a:xfrm>
        </p:spPr>
        <p:txBody>
          <a:bodyPr/>
          <a:lstStyle/>
          <a:p>
            <a:pPr marL="285750" indent="-285750"/>
            <a:r>
              <a:rPr lang="en-US" dirty="0" smtClean="0"/>
              <a:t>Tip Number 2:</a:t>
            </a:r>
          </a:p>
          <a:p>
            <a:pPr marL="742950" lvl="1" indent="-285750"/>
            <a:r>
              <a:rPr lang="en-US" dirty="0" smtClean="0"/>
              <a:t>What causes this?</a:t>
            </a:r>
          </a:p>
          <a:p>
            <a:pPr marL="457200" lvl="1" indent="0">
              <a:buNone/>
            </a:pPr>
            <a:endParaRPr lang="en-US" dirty="0" smtClean="0"/>
          </a:p>
          <a:p>
            <a:pPr marL="914400" lvl="2" indent="0">
              <a:buNone/>
            </a:pPr>
            <a:endParaRPr lang="en-US" dirty="0" smtClean="0">
              <a:latin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524" y="1622854"/>
            <a:ext cx="8476735" cy="4777945"/>
          </a:xfrm>
          <a:prstGeom prst="rect">
            <a:avLst/>
          </a:prstGeom>
        </p:spPr>
      </p:pic>
    </p:spTree>
    <p:extLst>
      <p:ext uri="{BB962C8B-B14F-4D97-AF65-F5344CB8AC3E}">
        <p14:creationId xmlns:p14="http://schemas.microsoft.com/office/powerpoint/2010/main" val="255292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487" y="396746"/>
            <a:ext cx="10515600" cy="6086432"/>
          </a:xfrm>
        </p:spPr>
        <p:txBody>
          <a:bodyPr/>
          <a:lstStyle/>
          <a:p>
            <a:pPr marL="285750" indent="-285750"/>
            <a:r>
              <a:rPr lang="en-US" dirty="0" smtClean="0"/>
              <a:t>Tip Number 2 (cont.):</a:t>
            </a:r>
            <a:endParaRPr lang="en-US" sz="1800" dirty="0" smtClean="0">
              <a:latin typeface="Arial" panose="020B0604020202020204" pitchFamily="34" charset="0"/>
            </a:endParaRPr>
          </a:p>
          <a:p>
            <a:pPr marL="742950" lvl="1" indent="-285750"/>
            <a:r>
              <a:rPr lang="en-US" sz="1800" dirty="0" smtClean="0">
                <a:latin typeface="Arial" panose="020B0604020202020204" pitchFamily="34" charset="0"/>
              </a:rPr>
              <a:t>Damage to Generator due to location of dash AC condensation drain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854" y="1318054"/>
            <a:ext cx="8254314" cy="5165124"/>
          </a:xfrm>
          <a:prstGeom prst="rect">
            <a:avLst/>
          </a:prstGeom>
        </p:spPr>
      </p:pic>
    </p:spTree>
    <p:extLst>
      <p:ext uri="{BB962C8B-B14F-4D97-AF65-F5344CB8AC3E}">
        <p14:creationId xmlns:p14="http://schemas.microsoft.com/office/powerpoint/2010/main" val="245218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443" y="425192"/>
            <a:ext cx="10515600" cy="5959132"/>
          </a:xfrm>
        </p:spPr>
        <p:txBody>
          <a:bodyPr/>
          <a:lstStyle/>
          <a:p>
            <a:pPr marL="285750" indent="-285750"/>
            <a:r>
              <a:rPr lang="en-US" dirty="0" smtClean="0"/>
              <a:t>Tip Number 2 (cont.):</a:t>
            </a:r>
            <a:endParaRPr lang="en-US" sz="1800" dirty="0" smtClean="0">
              <a:latin typeface="Arial" panose="020B0604020202020204" pitchFamily="34" charset="0"/>
            </a:endParaRPr>
          </a:p>
          <a:p>
            <a:pPr marL="742950" lvl="1" indent="-285750"/>
            <a:r>
              <a:rPr lang="en-US" sz="1800" dirty="0" smtClean="0">
                <a:latin typeface="Arial" panose="020B0604020202020204" pitchFamily="34" charset="0"/>
              </a:rPr>
              <a:t>Drain line made of PVC (white) redirects water to ground</a:t>
            </a:r>
          </a:p>
          <a:p>
            <a:pPr marL="742950" lvl="1" indent="-285750"/>
            <a:endParaRPr lang="en-US" sz="1800" dirty="0">
              <a:latin typeface="Arial" panose="020B0604020202020204" pitchFamily="34" charset="0"/>
            </a:endParaRPr>
          </a:p>
          <a:p>
            <a:pPr marL="742950" lvl="1" indent="-285750"/>
            <a:endParaRPr lang="en-US" sz="1800" dirty="0" smtClean="0">
              <a:latin typeface="Arial" panose="020B0604020202020204" pitchFamily="34" charset="0"/>
            </a:endParaRPr>
          </a:p>
          <a:p>
            <a:pPr marL="742950" lvl="1" indent="-285750"/>
            <a:endParaRPr lang="en-US" sz="1800" dirty="0">
              <a:latin typeface="Arial" panose="020B0604020202020204" pitchFamily="34" charset="0"/>
            </a:endParaRPr>
          </a:p>
          <a:p>
            <a:pPr marL="742950" lvl="1" indent="-285750"/>
            <a:endParaRPr lang="en-US" sz="1800" dirty="0" smtClean="0">
              <a:latin typeface="Arial" panose="020B0604020202020204" pitchFamily="34" charset="0"/>
            </a:endParaRPr>
          </a:p>
          <a:p>
            <a:pPr marL="742950" lvl="1" indent="-285750"/>
            <a:endParaRPr lang="en-US" sz="1800" dirty="0">
              <a:latin typeface="Arial" panose="020B0604020202020204" pitchFamily="34" charset="0"/>
            </a:endParaRPr>
          </a:p>
          <a:p>
            <a:pPr marL="742950" lvl="1" indent="-285750"/>
            <a:endParaRPr lang="en-US" sz="1800" dirty="0" smtClean="0">
              <a:latin typeface="Arial" panose="020B0604020202020204" pitchFamily="34" charset="0"/>
            </a:endParaRPr>
          </a:p>
          <a:p>
            <a:pPr marL="742950" lvl="1" indent="-285750"/>
            <a:endParaRPr lang="en-US" sz="1800" dirty="0">
              <a:latin typeface="Arial" panose="020B0604020202020204" pitchFamily="34" charset="0"/>
            </a:endParaRPr>
          </a:p>
          <a:p>
            <a:pPr marL="742950" lvl="1" indent="-285750"/>
            <a:endParaRPr lang="en-US" sz="1800" dirty="0" smtClean="0">
              <a:latin typeface="Arial" panose="020B0604020202020204" pitchFamily="34" charset="0"/>
            </a:endParaRPr>
          </a:p>
          <a:p>
            <a:pPr marL="742950" lvl="1" indent="-285750"/>
            <a:endParaRPr lang="en-US" sz="1800" dirty="0">
              <a:latin typeface="Arial" panose="020B0604020202020204" pitchFamily="34" charset="0"/>
            </a:endParaRPr>
          </a:p>
          <a:p>
            <a:pPr marL="742950" lvl="1" indent="-285750"/>
            <a:endParaRPr lang="en-US" sz="1800" dirty="0" smtClean="0">
              <a:latin typeface="Arial" panose="020B0604020202020204" pitchFamily="34" charset="0"/>
            </a:endParaRPr>
          </a:p>
          <a:p>
            <a:pPr marL="742950" lvl="1" indent="-285750"/>
            <a:endParaRPr lang="en-US" sz="1800" dirty="0">
              <a:latin typeface="Arial" panose="020B0604020202020204" pitchFamily="34" charset="0"/>
            </a:endParaRPr>
          </a:p>
          <a:p>
            <a:pPr marL="742950" lvl="1" indent="-285750"/>
            <a:endParaRPr lang="en-US" sz="1800" dirty="0" smtClean="0">
              <a:latin typeface="Arial" panose="020B0604020202020204" pitchFamily="34" charset="0"/>
            </a:endParaRPr>
          </a:p>
          <a:p>
            <a:pPr marL="742950" lvl="1" indent="-285750"/>
            <a:endParaRPr lang="en-US" sz="1800" dirty="0">
              <a:latin typeface="Arial" panose="020B0604020202020204" pitchFamily="34" charset="0"/>
            </a:endParaRPr>
          </a:p>
          <a:p>
            <a:pPr marL="742950" lvl="1" indent="-285750"/>
            <a:r>
              <a:rPr lang="en-US" sz="1800" dirty="0" smtClean="0">
                <a:latin typeface="Arial" panose="020B0604020202020204" pitchFamily="34" charset="0"/>
              </a:rPr>
              <a:t>PVC parts cost was minimal – approximately $6.00 total cost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443" y="1466334"/>
            <a:ext cx="5010665" cy="35175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8377" y="1466334"/>
            <a:ext cx="5010666" cy="3715266"/>
          </a:xfrm>
          <a:prstGeom prst="rect">
            <a:avLst/>
          </a:prstGeom>
        </p:spPr>
      </p:pic>
    </p:spTree>
    <p:extLst>
      <p:ext uri="{BB962C8B-B14F-4D97-AF65-F5344CB8AC3E}">
        <p14:creationId xmlns:p14="http://schemas.microsoft.com/office/powerpoint/2010/main" val="30682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3654"/>
            <a:ext cx="10515600" cy="5773309"/>
          </a:xfrm>
        </p:spPr>
        <p:txBody>
          <a:bodyPr/>
          <a:lstStyle/>
          <a:p>
            <a:pPr marL="285750" indent="-285750"/>
            <a:r>
              <a:rPr lang="en-US" dirty="0" smtClean="0"/>
              <a:t>Tip Number 3:</a:t>
            </a:r>
          </a:p>
          <a:p>
            <a:pPr marL="742950" lvl="1" indent="-285750"/>
            <a:r>
              <a:rPr lang="en-US" dirty="0" smtClean="0"/>
              <a:t>Lack of efficient AC cold air distribution</a:t>
            </a:r>
          </a:p>
          <a:p>
            <a:pPr marL="742950" lvl="1" indent="-285750"/>
            <a:r>
              <a:rPr lang="en-US" dirty="0" smtClean="0"/>
              <a:t>On “most” Discovery models, AC duct work runs entire length of coach</a:t>
            </a:r>
          </a:p>
          <a:p>
            <a:pPr marL="742950" lvl="1" indent="-285750"/>
            <a:r>
              <a:rPr lang="en-US" dirty="0" smtClean="0"/>
              <a:t>No separation of duct work between AC units</a:t>
            </a:r>
          </a:p>
          <a:p>
            <a:pPr marL="742950" lvl="1" indent="-285750"/>
            <a:r>
              <a:rPr lang="en-US" dirty="0" smtClean="0"/>
              <a:t>Cold air distributed by AC unit #1 in front of coach can be felt coming out of last vents in the very back of the coach</a:t>
            </a:r>
          </a:p>
          <a:p>
            <a:pPr marL="742950" lvl="1" indent="-285750"/>
            <a:r>
              <a:rPr lang="en-US" dirty="0" smtClean="0"/>
              <a:t>Cold air distributed by AC unit #2 in back of coach can be felt coming out of the first vents in the very front of the coach</a:t>
            </a:r>
          </a:p>
          <a:p>
            <a:pPr marL="742950" lvl="1" indent="-285750"/>
            <a:r>
              <a:rPr lang="en-US" dirty="0" smtClean="0"/>
              <a:t>VERY POOR INSULATION PERFORMED WHEN AC UNITS WERE INITIALLY INSTALLED AT THE FACTORY. </a:t>
            </a:r>
          </a:p>
          <a:p>
            <a:pPr marL="742950" lvl="1" indent="-285750"/>
            <a:r>
              <a:rPr lang="en-US" dirty="0" smtClean="0"/>
              <a:t>Too much cold air lost exiting the AC unit that is redirected from the output damper, to the input damper on each unit. </a:t>
            </a:r>
          </a:p>
          <a:p>
            <a:pPr marL="742950" lvl="1" indent="-285750"/>
            <a:r>
              <a:rPr lang="en-US" dirty="0" smtClean="0"/>
              <a:t>½ roll of AC silver tape fixes 90% of cold air loss in unit. </a:t>
            </a:r>
          </a:p>
          <a:p>
            <a:pPr marL="742950" lvl="1" indent="-285750"/>
            <a:r>
              <a:rPr lang="en-US" dirty="0" smtClean="0"/>
              <a:t>3 cent fix improves air distribution and increases air flow to each section of the coach</a:t>
            </a:r>
          </a:p>
          <a:p>
            <a:endParaRPr lang="en-US" dirty="0"/>
          </a:p>
        </p:txBody>
      </p:sp>
    </p:spTree>
    <p:extLst>
      <p:ext uri="{BB962C8B-B14F-4D97-AF65-F5344CB8AC3E}">
        <p14:creationId xmlns:p14="http://schemas.microsoft.com/office/powerpoint/2010/main" val="426585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21725" y="515808"/>
            <a:ext cx="10515600" cy="6173316"/>
          </a:xfrm>
        </p:spPr>
        <p:txBody>
          <a:bodyPr>
            <a:normAutofit fontScale="97500"/>
          </a:bodyPr>
          <a:lstStyle/>
          <a:p>
            <a:pPr marL="285750" indent="-285750"/>
            <a:r>
              <a:rPr lang="en-US" dirty="0" smtClean="0"/>
              <a:t>Tip Number 3 (cont.):</a:t>
            </a:r>
          </a:p>
          <a:p>
            <a:pPr marL="742950" lvl="1" indent="-285750"/>
            <a:r>
              <a:rPr lang="en-US" dirty="0" smtClean="0"/>
              <a:t>“Chiller Grill” installed under each AC unit</a:t>
            </a:r>
          </a:p>
          <a:p>
            <a:pPr marL="742950" lvl="1" indent="-285750"/>
            <a:r>
              <a:rPr lang="en-US" dirty="0" smtClean="0"/>
              <a:t>Approximate cost - $89.00 for each grill </a:t>
            </a:r>
          </a:p>
          <a:p>
            <a:pPr marL="742950" lvl="1" indent="-285750"/>
            <a:r>
              <a:rPr lang="en-US" dirty="0" smtClean="0"/>
              <a:t>Most Discovery models have one as standard equipment in the front</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67766" y="723935"/>
            <a:ext cx="4429960" cy="7348152"/>
          </a:xfrm>
          <a:prstGeom prst="rect">
            <a:avLst/>
          </a:prstGeom>
        </p:spPr>
      </p:pic>
    </p:spTree>
    <p:extLst>
      <p:ext uri="{BB962C8B-B14F-4D97-AF65-F5344CB8AC3E}">
        <p14:creationId xmlns:p14="http://schemas.microsoft.com/office/powerpoint/2010/main" val="2884041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1564</Words>
  <Application>Microsoft Office PowerPoint</Application>
  <PresentationFormat>Widescreen</PresentationFormat>
  <Paragraphs>289</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Discovery National Rally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National Rally</dc:title>
  <dc:creator>Gary Livingston</dc:creator>
  <cp:lastModifiedBy>Gary Livingston</cp:lastModifiedBy>
  <cp:revision>66</cp:revision>
  <dcterms:created xsi:type="dcterms:W3CDTF">2015-09-17T21:23:35Z</dcterms:created>
  <dcterms:modified xsi:type="dcterms:W3CDTF">2015-09-24T16:33:41Z</dcterms:modified>
</cp:coreProperties>
</file>